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0"/>
  </p:notes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324" r:id="rId12"/>
    <p:sldId id="327" r:id="rId13"/>
    <p:sldId id="328" r:id="rId14"/>
    <p:sldId id="329" r:id="rId15"/>
    <p:sldId id="325" r:id="rId16"/>
    <p:sldId id="326" r:id="rId17"/>
    <p:sldId id="344" r:id="rId18"/>
    <p:sldId id="293" r:id="rId19"/>
    <p:sldId id="289" r:id="rId20"/>
    <p:sldId id="290" r:id="rId21"/>
    <p:sldId id="291" r:id="rId22"/>
    <p:sldId id="265" r:id="rId23"/>
    <p:sldId id="275" r:id="rId24"/>
    <p:sldId id="294" r:id="rId25"/>
    <p:sldId id="277" r:id="rId26"/>
    <p:sldId id="276" r:id="rId27"/>
    <p:sldId id="27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45" r:id="rId37"/>
    <p:sldId id="261" r:id="rId38"/>
    <p:sldId id="313" r:id="rId39"/>
    <p:sldId id="315" r:id="rId40"/>
    <p:sldId id="314" r:id="rId41"/>
    <p:sldId id="316" r:id="rId42"/>
    <p:sldId id="318" r:id="rId43"/>
    <p:sldId id="317" r:id="rId44"/>
    <p:sldId id="319" r:id="rId45"/>
    <p:sldId id="320" r:id="rId46"/>
    <p:sldId id="321" r:id="rId47"/>
    <p:sldId id="264" r:id="rId48"/>
    <p:sldId id="322" r:id="rId49"/>
    <p:sldId id="323" r:id="rId50"/>
    <p:sldId id="330" r:id="rId51"/>
    <p:sldId id="305" r:id="rId52"/>
    <p:sldId id="309" r:id="rId53"/>
    <p:sldId id="306" r:id="rId54"/>
    <p:sldId id="307" r:id="rId55"/>
    <p:sldId id="308" r:id="rId56"/>
    <p:sldId id="310" r:id="rId57"/>
    <p:sldId id="311" r:id="rId58"/>
    <p:sldId id="312" r:id="rId59"/>
    <p:sldId id="336" r:id="rId60"/>
    <p:sldId id="337" r:id="rId61"/>
    <p:sldId id="334" r:id="rId62"/>
    <p:sldId id="338" r:id="rId63"/>
    <p:sldId id="339" r:id="rId64"/>
    <p:sldId id="271" r:id="rId65"/>
    <p:sldId id="269" r:id="rId66"/>
    <p:sldId id="342" r:id="rId67"/>
    <p:sldId id="341" r:id="rId68"/>
    <p:sldId id="340" r:id="rId69"/>
    <p:sldId id="267" r:id="rId70"/>
    <p:sldId id="343" r:id="rId71"/>
    <p:sldId id="256" r:id="rId72"/>
    <p:sldId id="260" r:id="rId73"/>
    <p:sldId id="259" r:id="rId74"/>
    <p:sldId id="331" r:id="rId75"/>
    <p:sldId id="332" r:id="rId76"/>
    <p:sldId id="333" r:id="rId77"/>
    <p:sldId id="346" r:id="rId78"/>
    <p:sldId id="347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81A4"/>
    <a:srgbClr val="2B371D"/>
    <a:srgbClr val="838EA0"/>
    <a:srgbClr val="272F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86176" autoAdjust="0"/>
  </p:normalViewPr>
  <p:slideViewPr>
    <p:cSldViewPr>
      <p:cViewPr varScale="1">
        <p:scale>
          <a:sx n="64" d="100"/>
          <a:sy n="64" d="100"/>
        </p:scale>
        <p:origin x="13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620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A0D2-7C15-4E52-B438-712FA494CC86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59B67-5BFB-47D7-8E4E-9AC9DA3D0C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25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59B67-5BFB-47D7-8E4E-9AC9DA3D0C8B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8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59B67-5BFB-47D7-8E4E-9AC9DA3D0C8B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83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59B67-5BFB-47D7-8E4E-9AC9DA3D0C8B}" type="slidenum">
              <a:rPr lang="ru-RU" smtClean="0"/>
              <a:t>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57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59B67-5BFB-47D7-8E4E-9AC9DA3D0C8B}" type="slidenum">
              <a:rPr lang="ru-RU" smtClean="0"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281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59B67-5BFB-47D7-8E4E-9AC9DA3D0C8B}" type="slidenum">
              <a:rPr lang="ru-RU" smtClean="0"/>
              <a:t>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45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4FDE0687-201B-4732-862D-A96A0087E02E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A13D0C5-8AC8-46A9-A261-B01B6E57EF3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7" Type="http://schemas.openxmlformats.org/officeDocument/2006/relationships/image" Target="../media/image66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9.png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2.png"/><Relationship Id="rId4" Type="http://schemas.openxmlformats.org/officeDocument/2006/relationships/image" Target="../media/image7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jpg"/><Relationship Id="rId4" Type="http://schemas.openxmlformats.org/officeDocument/2006/relationships/image" Target="../media/image97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105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g"/><Relationship Id="rId7" Type="http://schemas.openxmlformats.org/officeDocument/2006/relationships/image" Target="../media/image1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g"/><Relationship Id="rId5" Type="http://schemas.openxmlformats.org/officeDocument/2006/relationships/image" Target="../media/image110.jpg"/><Relationship Id="rId4" Type="http://schemas.openxmlformats.org/officeDocument/2006/relationships/image" Target="../media/image10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543"/>
            <a:ext cx="9144000" cy="6890543"/>
          </a:xfrm>
        </p:spPr>
      </p:pic>
    </p:spTree>
    <p:extLst>
      <p:ext uri="{BB962C8B-B14F-4D97-AF65-F5344CB8AC3E}">
        <p14:creationId xmlns:p14="http://schemas.microsoft.com/office/powerpoint/2010/main" val="366837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6" y="0"/>
            <a:ext cx="9126314" cy="6858000"/>
          </a:xfrm>
        </p:spPr>
      </p:pic>
    </p:spTree>
    <p:extLst>
      <p:ext uri="{BB962C8B-B14F-4D97-AF65-F5344CB8AC3E}">
        <p14:creationId xmlns:p14="http://schemas.microsoft.com/office/powerpoint/2010/main" val="38095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85649"/>
            <a:ext cx="9144793" cy="70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3804234" cy="56166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08720"/>
            <a:ext cx="3657917" cy="549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292" y="-122228"/>
            <a:ext cx="9510584" cy="710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12491"/>
            <a:ext cx="9169179" cy="68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856985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7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тография Адольфа Гитлера с большим разрешени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52028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40" y="3789040"/>
            <a:ext cx="1944216" cy="244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757" y="80072"/>
            <a:ext cx="3420739" cy="37444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7408"/>
          <a:stretch/>
        </p:blipFill>
        <p:spPr>
          <a:xfrm>
            <a:off x="2789622" y="324949"/>
            <a:ext cx="2664296" cy="36618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16075"/>
          <a:stretch/>
        </p:blipFill>
        <p:spPr>
          <a:xfrm>
            <a:off x="2232100" y="4149081"/>
            <a:ext cx="3383657" cy="25500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4301" y="4221087"/>
            <a:ext cx="3142268" cy="254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6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48" y="89757"/>
            <a:ext cx="4565076" cy="66693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751" y="5301208"/>
            <a:ext cx="1944216" cy="1073433"/>
          </a:xfrm>
        </p:spPr>
        <p:txBody>
          <a:bodyPr>
            <a:normAutofit/>
          </a:bodyPr>
          <a:lstStyle/>
          <a:p>
            <a:r>
              <a:rPr lang="ru-RU" b="1" dirty="0"/>
              <a:t>Отто фон </a:t>
            </a:r>
            <a:r>
              <a:rPr lang="ru-RU" b="1" dirty="0" smtClean="0"/>
              <a:t>Бисмарк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88024" y="482"/>
            <a:ext cx="4053005" cy="482453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«Железный канцлер» писал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«Война против России – самоубийство из-за страха смерти.»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«Не надейтесь, что единожды воспользовавшись  слабостью России, вы будете получать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дивиденты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вечно. Русские всегда приходят за своими деньгами… с русскими стоит или играть честно, или вообще не играть.»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«Даже самый благоприятный исход войны никогда не приведёт к разложению основной силы России, которая зиждется на миллионах русских… Эти последние, даже если их расчленить международными трактатами, так же быстро вновь соединяются  друг с другом, как частицы разрезанного кусочка ртути…»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6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6313"/>
          </a:xfrm>
        </p:spPr>
      </p:pic>
    </p:spTree>
    <p:extLst>
      <p:ext uri="{BB962C8B-B14F-4D97-AF65-F5344CB8AC3E}">
        <p14:creationId xmlns:p14="http://schemas.microsoft.com/office/powerpoint/2010/main" val="567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7848872" cy="51125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8064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6775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0"/>
            <a:ext cx="5667647" cy="6858000"/>
          </a:xfrm>
        </p:spPr>
      </p:pic>
    </p:spTree>
    <p:extLst>
      <p:ext uri="{BB962C8B-B14F-4D97-AF65-F5344CB8AC3E}">
        <p14:creationId xmlns:p14="http://schemas.microsoft.com/office/powerpoint/2010/main" val="45028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8391" y="249628"/>
            <a:ext cx="3744416" cy="1092895"/>
          </a:xfrm>
        </p:spPr>
        <p:txBody>
          <a:bodyPr/>
          <a:lstStyle/>
          <a:p>
            <a:r>
              <a:rPr lang="ru-RU" dirty="0" err="1"/>
              <a:t>Карбышев</a:t>
            </a:r>
            <a:r>
              <a:rPr lang="ru-RU" dirty="0"/>
              <a:t>  Дмитрий Михайлович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628"/>
            <a:ext cx="4471970" cy="649174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60032" y="1191242"/>
            <a:ext cx="3888432" cy="4608512"/>
          </a:xfrm>
        </p:spPr>
        <p:txBody>
          <a:bodyPr>
            <a:noAutofit/>
          </a:bodyPr>
          <a:lstStyle/>
          <a:p>
            <a:r>
              <a:rPr lang="ru-RU" sz="2400" dirty="0"/>
              <a:t>Советский фортификатор, крупнейший отечественный ученый-инженер, генерал-лейтенант инженерных войск, профессор Военной академии Генерального штаба РККА, доктор военных наук. Герой Советского Союза</a:t>
            </a:r>
            <a:r>
              <a:rPr lang="ru-RU" sz="2400" dirty="0" smtClean="0"/>
              <a:t>. Знаменитый </a:t>
            </a:r>
            <a:r>
              <a:rPr lang="ru-RU" sz="2400" dirty="0"/>
              <a:t>узник фашистских концлагерей. </a:t>
            </a:r>
          </a:p>
        </p:txBody>
      </p:sp>
    </p:spTree>
    <p:extLst>
      <p:ext uri="{BB962C8B-B14F-4D97-AF65-F5344CB8AC3E}">
        <p14:creationId xmlns:p14="http://schemas.microsoft.com/office/powerpoint/2010/main" val="6931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8640"/>
            <a:ext cx="4968552" cy="6528727"/>
          </a:xfrm>
        </p:spPr>
      </p:pic>
    </p:spTree>
    <p:extLst>
      <p:ext uri="{BB962C8B-B14F-4D97-AF65-F5344CB8AC3E}">
        <p14:creationId xmlns:p14="http://schemas.microsoft.com/office/powerpoint/2010/main" val="92898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6632"/>
            <a:ext cx="5040560" cy="6629714"/>
          </a:xfrm>
        </p:spPr>
      </p:pic>
    </p:spTree>
    <p:extLst>
      <p:ext uri="{BB962C8B-B14F-4D97-AF65-F5344CB8AC3E}">
        <p14:creationId xmlns:p14="http://schemas.microsoft.com/office/powerpoint/2010/main" val="10384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568952" cy="6120085"/>
          </a:xfrm>
        </p:spPr>
      </p:pic>
    </p:spTree>
    <p:extLst>
      <p:ext uri="{BB962C8B-B14F-4D97-AF65-F5344CB8AC3E}">
        <p14:creationId xmlns:p14="http://schemas.microsoft.com/office/powerpoint/2010/main" val="16834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250"/>
            <a:ext cx="8568952" cy="6557106"/>
          </a:xfrm>
        </p:spPr>
      </p:pic>
    </p:spTree>
    <p:extLst>
      <p:ext uri="{BB962C8B-B14F-4D97-AF65-F5344CB8AC3E}">
        <p14:creationId xmlns:p14="http://schemas.microsoft.com/office/powerpoint/2010/main" val="269736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7536" y="2420888"/>
            <a:ext cx="4176464" cy="3468461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Глыба из льда все растет на морозе,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Сердце закончило бить.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Но не смогли пытки, угрозы,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Русскую душу сломить.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Нет, не понять Европе Россию,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И никогда не сломать.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Чуждо для них слово такое -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Любимая Родина-Мать.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788024" cy="6192688"/>
          </a:xfrm>
        </p:spPr>
      </p:pic>
    </p:spTree>
    <p:extLst>
      <p:ext uri="{BB962C8B-B14F-4D97-AF65-F5344CB8AC3E}">
        <p14:creationId xmlns:p14="http://schemas.microsoft.com/office/powerpoint/2010/main" val="368496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112184" cy="6048672"/>
          </a:xfrm>
        </p:spPr>
      </p:pic>
    </p:spTree>
    <p:extLst>
      <p:ext uri="{BB962C8B-B14F-4D97-AF65-F5344CB8AC3E}">
        <p14:creationId xmlns:p14="http://schemas.microsoft.com/office/powerpoint/2010/main" val="206057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828181" cy="6264696"/>
          </a:xfrm>
        </p:spPr>
      </p:pic>
    </p:spTree>
    <p:extLst>
      <p:ext uri="{BB962C8B-B14F-4D97-AF65-F5344CB8AC3E}">
        <p14:creationId xmlns:p14="http://schemas.microsoft.com/office/powerpoint/2010/main" val="293662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8973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5976664" cy="6480720"/>
          </a:xfrm>
        </p:spPr>
      </p:pic>
    </p:spTree>
    <p:extLst>
      <p:ext uri="{BB962C8B-B14F-4D97-AF65-F5344CB8AC3E}">
        <p14:creationId xmlns:p14="http://schemas.microsoft.com/office/powerpoint/2010/main" val="10371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5688632" cy="6741368"/>
          </a:xfrm>
        </p:spPr>
      </p:pic>
    </p:spTree>
    <p:extLst>
      <p:ext uri="{BB962C8B-B14F-4D97-AF65-F5344CB8AC3E}">
        <p14:creationId xmlns:p14="http://schemas.microsoft.com/office/powerpoint/2010/main" val="214497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42484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0"/>
            <a:ext cx="5976664" cy="6858000"/>
          </a:xfrm>
        </p:spPr>
      </p:pic>
    </p:spTree>
    <p:extLst>
      <p:ext uri="{BB962C8B-B14F-4D97-AF65-F5344CB8AC3E}">
        <p14:creationId xmlns:p14="http://schemas.microsoft.com/office/powerpoint/2010/main" val="30990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5832648"/>
          </a:xfrm>
        </p:spPr>
      </p:pic>
    </p:spTree>
    <p:extLst>
      <p:ext uri="{BB962C8B-B14F-4D97-AF65-F5344CB8AC3E}">
        <p14:creationId xmlns:p14="http://schemas.microsoft.com/office/powerpoint/2010/main" val="295113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32656"/>
            <a:ext cx="8970330" cy="6336704"/>
          </a:xfrm>
        </p:spPr>
      </p:pic>
    </p:spTree>
    <p:extLst>
      <p:ext uri="{BB962C8B-B14F-4D97-AF65-F5344CB8AC3E}">
        <p14:creationId xmlns:p14="http://schemas.microsoft.com/office/powerpoint/2010/main" val="421132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548680"/>
            <a:ext cx="61024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8182 русских, 2072 украинца, 311 белорусов, 161 татарин, 108 евреев, 91 грузин, 90 армян, 69 узбеков и т.д. (61 мордвин, 44 чуваша, 43 азербайджанца, 39 башкир, 32 осетина, 18 марийцев, 18 туркмен, 15 литовцев, 14 таджиков, 13 латышей, 12 киргизов, 10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 удмуртов, 9 эстонцев, 9 карелов, 8 калмыков, 7 кабардинцев, 6 адыгейцев, 5 абхазцев, 3 якута и представители многих других национальностей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00" y="548680"/>
            <a:ext cx="152960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277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505826"/>
            <a:ext cx="4032448" cy="804863"/>
          </a:xfrm>
        </p:spPr>
        <p:txBody>
          <a:bodyPr>
            <a:noAutofit/>
          </a:bodyPr>
          <a:lstStyle/>
          <a:p>
            <a:r>
              <a:rPr lang="ru-RU" sz="4000" dirty="0"/>
              <a:t>Муса </a:t>
            </a:r>
            <a:r>
              <a:rPr lang="ru-RU" sz="4000" dirty="0" err="1"/>
              <a:t>Джалиль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392488" cy="66247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1484784"/>
            <a:ext cx="4032448" cy="5125707"/>
          </a:xfrm>
        </p:spPr>
        <p:txBody>
          <a:bodyPr>
            <a:normAutofit/>
          </a:bodyPr>
          <a:lstStyle/>
          <a:p>
            <a:r>
              <a:rPr lang="ru-RU" sz="2000" dirty="0"/>
              <a:t>Учился в Оренбургском медресе «</a:t>
            </a:r>
            <a:r>
              <a:rPr lang="ru-RU" sz="2000" dirty="0" err="1"/>
              <a:t>Хусаиния</a:t>
            </a:r>
            <a:r>
              <a:rPr lang="ru-RU" sz="2000" dirty="0"/>
              <a:t>», где кроме теологии изучал светские дисциплины: литературу, рисование и пение. В 10—11 лет начал писать </a:t>
            </a:r>
            <a:r>
              <a:rPr lang="ru-RU" sz="2000" dirty="0" smtClean="0"/>
              <a:t>стихи. </a:t>
            </a:r>
            <a:r>
              <a:rPr lang="ru-RU" sz="2000" dirty="0"/>
              <a:t>Первое сохранившееся стихотворение было написано им в 13 лет. В 1919 году он вступил в комсомол и продолжил учёбу в Татарском институте народного образования. Участник Гражданской войны.</a:t>
            </a:r>
          </a:p>
        </p:txBody>
      </p:sp>
    </p:spTree>
    <p:extLst>
      <p:ext uri="{BB962C8B-B14F-4D97-AF65-F5344CB8AC3E}">
        <p14:creationId xmlns:p14="http://schemas.microsoft.com/office/powerpoint/2010/main" val="61758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Ренат\Desktop\EvA2sQ5-6s8_c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6247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19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5" y="23956"/>
            <a:ext cx="9071634" cy="651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07"/>
            <a:ext cx="9144000" cy="6899707"/>
          </a:xfrm>
        </p:spPr>
      </p:pic>
    </p:spTree>
    <p:extLst>
      <p:ext uri="{BB962C8B-B14F-4D97-AF65-F5344CB8AC3E}">
        <p14:creationId xmlns:p14="http://schemas.microsoft.com/office/powerpoint/2010/main" val="280472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5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04664"/>
            <a:ext cx="3672408" cy="4564752"/>
          </a:xfrm>
          <a:prstGeom prst="rect">
            <a:avLst/>
          </a:prstGeom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Picture 4" descr="комс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53778"/>
            <a:ext cx="4102789" cy="46156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56" y="5474841"/>
            <a:ext cx="43429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Arial" panose="020B0604020202020204" pitchFamily="34" charset="0"/>
              </a:rPr>
              <a:t>Член волостного комитета </a:t>
            </a:r>
            <a:endParaRPr lang="ru-RU" altLang="ru-RU" sz="2400" b="1" dirty="0" smtClean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Arial" panose="020B0604020202020204" pitchFamily="34" charset="0"/>
              </a:rPr>
              <a:t>РКСМ</a:t>
            </a:r>
            <a:endParaRPr lang="ru-RU" altLang="ru-RU" sz="2400" b="1" dirty="0"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5659506"/>
            <a:ext cx="3338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Комсомольский билет</a:t>
            </a:r>
          </a:p>
        </p:txBody>
      </p:sp>
    </p:spTree>
    <p:extLst>
      <p:ext uri="{BB962C8B-B14F-4D97-AF65-F5344CB8AC3E}">
        <p14:creationId xmlns:p14="http://schemas.microsoft.com/office/powerpoint/2010/main" val="20718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386104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В конце 1942 года Муса </a:t>
            </a:r>
            <a:r>
              <a:rPr lang="ru-RU" sz="2400" dirty="0" err="1"/>
              <a:t>Джалиль</a:t>
            </a:r>
            <a:r>
              <a:rPr lang="ru-RU" sz="2400" dirty="0"/>
              <a:t> пропал без вести, и долгое время никто ничего о нём не знал. Муса  был тяжело ранен и его,  обессиленного, </a:t>
            </a:r>
          </a:p>
          <a:p>
            <a:r>
              <a:rPr lang="ru-RU" sz="2400" dirty="0"/>
              <a:t>захватили враги.</a:t>
            </a:r>
          </a:p>
        </p:txBody>
      </p:sp>
    </p:spTree>
    <p:extLst>
      <p:ext uri="{BB962C8B-B14F-4D97-AF65-F5344CB8AC3E}">
        <p14:creationId xmlns:p14="http://schemas.microsoft.com/office/powerpoint/2010/main" val="319998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3513727" cy="62447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3968" y="216238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Песня меня научила                   </a:t>
            </a:r>
          </a:p>
          <a:p>
            <a:r>
              <a:rPr lang="ru-RU" sz="2400" dirty="0"/>
              <a:t>                              свободе, </a:t>
            </a:r>
            <a:br>
              <a:rPr lang="ru-RU" sz="2400" dirty="0"/>
            </a:br>
            <a:r>
              <a:rPr lang="ru-RU" sz="2400" dirty="0"/>
              <a:t>Песня борцом умереть мне  </a:t>
            </a:r>
          </a:p>
          <a:p>
            <a:r>
              <a:rPr lang="ru-RU" sz="2400" dirty="0"/>
              <a:t>                                   велит.</a:t>
            </a:r>
            <a:br>
              <a:rPr lang="ru-RU" sz="2400" dirty="0"/>
            </a:br>
            <a:r>
              <a:rPr lang="ru-RU" sz="2400" dirty="0"/>
              <a:t>Жизнь моя песней звенела в              </a:t>
            </a:r>
          </a:p>
          <a:p>
            <a:r>
              <a:rPr lang="ru-RU" sz="2400" dirty="0"/>
              <a:t>                                  народе, </a:t>
            </a:r>
            <a:br>
              <a:rPr lang="ru-RU" sz="2400" dirty="0"/>
            </a:br>
            <a:r>
              <a:rPr lang="ru-RU" sz="2400" dirty="0"/>
              <a:t>Смерть моя песней борьбы </a:t>
            </a:r>
          </a:p>
          <a:p>
            <a:r>
              <a:rPr lang="ru-RU" sz="2400" dirty="0"/>
              <a:t>                            прозвучит! </a:t>
            </a:r>
            <a:br>
              <a:rPr lang="ru-RU" sz="2400" dirty="0"/>
            </a:br>
            <a:r>
              <a:rPr lang="ru-RU" sz="2400" dirty="0"/>
              <a:t>                     </a:t>
            </a:r>
            <a:endParaRPr lang="ru-RU" sz="2400" dirty="0" smtClean="0"/>
          </a:p>
          <a:p>
            <a:pPr algn="r"/>
            <a:r>
              <a:rPr lang="ru-RU" sz="2400" dirty="0" smtClean="0"/>
              <a:t>26 </a:t>
            </a:r>
            <a:r>
              <a:rPr lang="ru-RU" sz="2400" dirty="0"/>
              <a:t>ноября 1943</a:t>
            </a:r>
          </a:p>
        </p:txBody>
      </p:sp>
    </p:spTree>
    <p:extLst>
      <p:ext uri="{BB962C8B-B14F-4D97-AF65-F5344CB8AC3E}">
        <p14:creationId xmlns:p14="http://schemas.microsoft.com/office/powerpoint/2010/main" val="154356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30314"/>
            <a:ext cx="4608512" cy="38895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4077072"/>
            <a:ext cx="4011516" cy="26054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3284984"/>
            <a:ext cx="4011516" cy="33975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12418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Умирая, не умрёт герой-</a:t>
            </a:r>
          </a:p>
          <a:p>
            <a:endParaRPr lang="ru-RU" sz="2400" dirty="0"/>
          </a:p>
          <a:p>
            <a:r>
              <a:rPr lang="ru-RU" sz="2400" dirty="0"/>
              <a:t>Мужество останется в </a:t>
            </a:r>
          </a:p>
          <a:p>
            <a:r>
              <a:rPr lang="ru-RU" sz="2400" dirty="0"/>
              <a:t>                               веках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26064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«</a:t>
            </a:r>
            <a:r>
              <a:rPr lang="ru-RU" sz="2400" b="1" dirty="0" err="1" smtClean="0">
                <a:solidFill>
                  <a:srgbClr val="FFC000"/>
                </a:solidFill>
              </a:rPr>
              <a:t>Моабитская</a:t>
            </a:r>
            <a:r>
              <a:rPr lang="ru-RU" sz="2400" b="1" dirty="0" smtClean="0">
                <a:solidFill>
                  <a:srgbClr val="FFC000"/>
                </a:solidFill>
              </a:rPr>
              <a:t> тетрадь»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8712968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156311"/>
            <a:ext cx="5194242" cy="66939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04664"/>
            <a:ext cx="1656184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3861048"/>
            <a:ext cx="165618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1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85649"/>
            <a:ext cx="9144793" cy="70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5184576" cy="561662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 </a:t>
            </a:r>
            <a:r>
              <a:rPr lang="ru-RU" sz="2400" dirty="0">
                <a:solidFill>
                  <a:schemeClr val="tx1"/>
                </a:solidFill>
              </a:rPr>
              <a:t>августе 1943 года гестапо арестовало </a:t>
            </a:r>
            <a:r>
              <a:rPr lang="ru-RU" sz="2400" dirty="0" err="1">
                <a:solidFill>
                  <a:schemeClr val="tx1"/>
                </a:solidFill>
              </a:rPr>
              <a:t>Джалиля</a:t>
            </a:r>
            <a:r>
              <a:rPr lang="ru-RU" sz="2400" dirty="0">
                <a:solidFill>
                  <a:schemeClr val="tx1"/>
                </a:solidFill>
              </a:rPr>
              <a:t> и большинство членов его подпольной группы за несколько дней до тщательно подготавливаемого восстания военнопленных. За участие в подпольной организации Муса </a:t>
            </a:r>
            <a:r>
              <a:rPr lang="ru-RU" sz="2400" dirty="0" err="1">
                <a:solidFill>
                  <a:schemeClr val="tx1"/>
                </a:solidFill>
              </a:rPr>
              <a:t>Джалиль</a:t>
            </a:r>
            <a:r>
              <a:rPr lang="ru-RU" sz="2400" dirty="0">
                <a:solidFill>
                  <a:schemeClr val="tx1"/>
                </a:solidFill>
              </a:rPr>
              <a:t> был казнён на гильотине 25 августа 1944 года в тюрьме </a:t>
            </a:r>
            <a:r>
              <a:rPr lang="ru-RU" sz="2400" dirty="0" err="1">
                <a:solidFill>
                  <a:schemeClr val="tx1"/>
                </a:solidFill>
              </a:rPr>
              <a:t>Плётцензее</a:t>
            </a:r>
            <a:r>
              <a:rPr lang="ru-RU" sz="2400" dirty="0">
                <a:solidFill>
                  <a:schemeClr val="tx1"/>
                </a:solidFill>
              </a:rPr>
              <a:t> в Берлине.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00808"/>
            <a:ext cx="3816424" cy="4392488"/>
          </a:xfrm>
        </p:spPr>
      </p:pic>
    </p:spTree>
    <p:extLst>
      <p:ext uri="{BB962C8B-B14F-4D97-AF65-F5344CB8AC3E}">
        <p14:creationId xmlns:p14="http://schemas.microsoft.com/office/powerpoint/2010/main" val="318776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911" y="-457834"/>
            <a:ext cx="9937341" cy="7315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60" y="26064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</a:rPr>
              <a:t>Памятник Мусе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b="1" dirty="0" err="1" smtClean="0">
                <a:solidFill>
                  <a:srgbClr val="FFC000"/>
                </a:solidFill>
              </a:rPr>
              <a:t>Джалилю</a:t>
            </a:r>
            <a:r>
              <a:rPr lang="ru-RU" sz="2400" b="1" dirty="0" smtClean="0">
                <a:solidFill>
                  <a:srgbClr val="FFC000"/>
                </a:solidFill>
              </a:rPr>
              <a:t>  </a:t>
            </a:r>
            <a:r>
              <a:rPr lang="ru-RU" sz="2400" b="1" dirty="0">
                <a:solidFill>
                  <a:srgbClr val="FFC000"/>
                </a:solidFill>
              </a:rPr>
              <a:t>в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b="1" dirty="0" smtClean="0">
                <a:solidFill>
                  <a:srgbClr val="FFC000"/>
                </a:solidFill>
              </a:rPr>
              <a:t>Набережных 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Челнах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85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8610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</a:rPr>
              <a:t>…Цель жизни : жить так, 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чтобы и после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b="1" dirty="0" smtClean="0">
                <a:solidFill>
                  <a:srgbClr val="FFC000"/>
                </a:solidFill>
              </a:rPr>
              <a:t>смерти </a:t>
            </a:r>
            <a:r>
              <a:rPr lang="ru-RU" sz="2400" b="1" dirty="0">
                <a:solidFill>
                  <a:srgbClr val="FFC000"/>
                </a:solidFill>
              </a:rPr>
              <a:t>не умирать…</a:t>
            </a:r>
          </a:p>
          <a:p>
            <a:endParaRPr lang="ru-RU" sz="2400" b="1" dirty="0">
              <a:solidFill>
                <a:srgbClr val="FFC000"/>
              </a:solidFill>
            </a:endParaRPr>
          </a:p>
          <a:p>
            <a:r>
              <a:rPr lang="ru-RU" sz="2400" b="1" dirty="0">
                <a:solidFill>
                  <a:srgbClr val="FFC000"/>
                </a:solidFill>
              </a:rPr>
              <a:t>Муса </a:t>
            </a:r>
            <a:r>
              <a:rPr lang="ru-RU" sz="2400" b="1" dirty="0" err="1">
                <a:solidFill>
                  <a:srgbClr val="FFC000"/>
                </a:solidFill>
              </a:rPr>
              <a:t>Джалиль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-79552"/>
            <a:ext cx="5184576" cy="70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" y="-9242"/>
            <a:ext cx="9145444" cy="6867242"/>
          </a:xfrm>
        </p:spPr>
      </p:pic>
    </p:spTree>
    <p:extLst>
      <p:ext uri="{BB962C8B-B14F-4D97-AF65-F5344CB8AC3E}">
        <p14:creationId xmlns:p14="http://schemas.microsoft.com/office/powerpoint/2010/main" val="193193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525" y="0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Нет в России семьи такой, где б не памятен был свой герой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007" y="0"/>
            <a:ext cx="2381250" cy="3146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5" y="4390284"/>
            <a:ext cx="3076938" cy="1841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048" y="4653136"/>
            <a:ext cx="2340639" cy="1822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38992"/>
            <a:ext cx="3125106" cy="2354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482" y="1938337"/>
            <a:ext cx="2923566" cy="23547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328" y="4653136"/>
            <a:ext cx="3173338" cy="202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6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248472" cy="587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00" y="6064913"/>
            <a:ext cx="4366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/>
              <a:t>Талгат</a:t>
            </a:r>
            <a:r>
              <a:rPr lang="ru-RU" sz="2400" b="1" dirty="0"/>
              <a:t> </a:t>
            </a:r>
            <a:r>
              <a:rPr lang="ru-RU" sz="2400" b="1" dirty="0" err="1" smtClean="0"/>
              <a:t>Бегельдинов</a:t>
            </a:r>
            <a:r>
              <a:rPr lang="ru-RU" sz="2400" b="1" dirty="0" smtClean="0"/>
              <a:t>, казах.</a:t>
            </a:r>
            <a:endParaRPr lang="ru-RU" sz="24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5" y="332656"/>
            <a:ext cx="4057195" cy="5690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130" y="1628180"/>
            <a:ext cx="555533" cy="10979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2130" y="366337"/>
            <a:ext cx="554784" cy="10973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800" y="391354"/>
            <a:ext cx="554784" cy="109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17" y="1628800"/>
            <a:ext cx="554784" cy="10973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209978" y="6223567"/>
            <a:ext cx="844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якут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888432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6093296"/>
            <a:ext cx="3364992" cy="764704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Алиев Александр </a:t>
            </a:r>
            <a:r>
              <a:rPr lang="ru-RU" sz="2400" dirty="0" err="1" smtClean="0">
                <a:solidFill>
                  <a:schemeClr val="tx1"/>
                </a:solidFill>
              </a:rPr>
              <a:t>Мамедович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>
                <a:solidFill>
                  <a:schemeClr val="tx1"/>
                </a:solidFill>
              </a:rPr>
              <a:t>лезгин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814327" y="5829115"/>
            <a:ext cx="4104455" cy="1309255"/>
          </a:xfrm>
        </p:spPr>
        <p:txBody>
          <a:bodyPr/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Ночные </a:t>
            </a:r>
            <a:r>
              <a:rPr lang="ru-RU" sz="2400" dirty="0">
                <a:solidFill>
                  <a:schemeClr val="tx1"/>
                </a:solidFill>
              </a:rPr>
              <a:t>ведьмы. Надежда Попова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русская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76728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448083"/>
            <a:ext cx="645830" cy="1273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976" y="443767"/>
            <a:ext cx="645830" cy="127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0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10452" y="5651335"/>
            <a:ext cx="3671916" cy="864096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Адмирал Владимир </a:t>
            </a:r>
            <a:r>
              <a:rPr lang="ru-RU" sz="2400" dirty="0" smtClean="0">
                <a:solidFill>
                  <a:schemeClr val="tx1"/>
                </a:solidFill>
              </a:rPr>
              <a:t>Коновалов, </a:t>
            </a:r>
            <a:r>
              <a:rPr lang="ru-RU" sz="2400" dirty="0">
                <a:solidFill>
                  <a:schemeClr val="tx1"/>
                </a:solidFill>
              </a:rPr>
              <a:t>украинец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5059626" y="5445224"/>
            <a:ext cx="3362062" cy="1072852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Александр </a:t>
            </a:r>
            <a:r>
              <a:rPr lang="ru-RU" sz="2400" dirty="0" err="1" smtClean="0">
                <a:solidFill>
                  <a:schemeClr val="tx1"/>
                </a:solidFill>
              </a:rPr>
              <a:t>Молодчий</a:t>
            </a:r>
            <a:r>
              <a:rPr lang="ru-RU" sz="2400" dirty="0" smtClean="0">
                <a:solidFill>
                  <a:schemeClr val="tx1"/>
                </a:solidFill>
              </a:rPr>
              <a:t>, украинец 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932795" cy="499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129" y="116632"/>
            <a:ext cx="4062335" cy="499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2491" y="260648"/>
            <a:ext cx="690488" cy="1273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7628" y="390069"/>
            <a:ext cx="648072" cy="11439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0392" y="1624726"/>
            <a:ext cx="648072" cy="122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42605" y="5781954"/>
            <a:ext cx="4015541" cy="62179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Улан </a:t>
            </a:r>
            <a:r>
              <a:rPr lang="ru-RU" sz="2400" dirty="0" err="1" smtClean="0">
                <a:solidFill>
                  <a:schemeClr val="tx1"/>
                </a:solidFill>
              </a:rPr>
              <a:t>Аветисян</a:t>
            </a:r>
            <a:r>
              <a:rPr lang="ru-RU" sz="2400" dirty="0" smtClean="0">
                <a:solidFill>
                  <a:schemeClr val="tx1"/>
                </a:solidFill>
              </a:rPr>
              <a:t>, армянин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788024" y="5985284"/>
            <a:ext cx="3362062" cy="864096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майор </a:t>
            </a:r>
            <a:r>
              <a:rPr lang="ru-RU" sz="2400" dirty="0">
                <a:solidFill>
                  <a:schemeClr val="tx1"/>
                </a:solidFill>
              </a:rPr>
              <a:t>С.И. </a:t>
            </a:r>
            <a:r>
              <a:rPr lang="ru-RU" sz="2400" dirty="0" err="1">
                <a:solidFill>
                  <a:schemeClr val="tx1"/>
                </a:solidFill>
              </a:rPr>
              <a:t>Грицевец</a:t>
            </a:r>
            <a:r>
              <a:rPr lang="ru-RU" sz="2400" dirty="0">
                <a:solidFill>
                  <a:schemeClr val="tx1"/>
                </a:solidFill>
              </a:rPr>
              <a:t> белорус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14136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4"/>
            <a:ext cx="4104456" cy="554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258187"/>
            <a:ext cx="694258" cy="1298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814" y="258187"/>
            <a:ext cx="697681" cy="1324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814" y="1758865"/>
            <a:ext cx="722556" cy="129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392488" cy="573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5" y="188640"/>
            <a:ext cx="4442271" cy="572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934" y="476672"/>
            <a:ext cx="859611" cy="1694835"/>
          </a:xfrm>
          <a:prstGeom prst="rect">
            <a:avLst/>
          </a:prstGeom>
        </p:spPr>
      </p:pic>
      <p:sp>
        <p:nvSpPr>
          <p:cNvPr id="5" name="Текст 1"/>
          <p:cNvSpPr>
            <a:spLocks noGrp="1"/>
          </p:cNvSpPr>
          <p:nvPr>
            <p:ph type="body" idx="1"/>
          </p:nvPr>
        </p:nvSpPr>
        <p:spPr>
          <a:xfrm>
            <a:off x="45786" y="6052681"/>
            <a:ext cx="3991208" cy="62179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Иван </a:t>
            </a:r>
            <a:r>
              <a:rPr lang="ru-RU" sz="2400" dirty="0" err="1" smtClean="0">
                <a:solidFill>
                  <a:schemeClr val="tx1"/>
                </a:solidFill>
              </a:rPr>
              <a:t>Кожедуб</a:t>
            </a:r>
            <a:r>
              <a:rPr lang="ru-RU" sz="2400" dirty="0" smtClean="0">
                <a:solidFill>
                  <a:schemeClr val="tx1"/>
                </a:solidFill>
              </a:rPr>
              <a:t> , украинец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Текст 1"/>
          <p:cNvSpPr>
            <a:spLocks noGrp="1"/>
          </p:cNvSpPr>
          <p:nvPr>
            <p:ph type="body" idx="1"/>
          </p:nvPr>
        </p:nvSpPr>
        <p:spPr>
          <a:xfrm>
            <a:off x="5085748" y="6237312"/>
            <a:ext cx="3364992" cy="437161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а</a:t>
            </a:r>
            <a:r>
              <a:rPr lang="ru-RU" sz="2400" dirty="0" smtClean="0">
                <a:solidFill>
                  <a:schemeClr val="tx1"/>
                </a:solidFill>
              </a:rPr>
              <a:t>зербайджанец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198" y="4557436"/>
            <a:ext cx="645830" cy="13514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940" y="4557436"/>
            <a:ext cx="650314" cy="1351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5" y="4629444"/>
            <a:ext cx="645829" cy="127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6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16137" y="6355048"/>
            <a:ext cx="3456384" cy="648072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Снайпер Арсений </a:t>
            </a:r>
            <a:r>
              <a:rPr lang="ru-RU" sz="2400" dirty="0" err="1">
                <a:solidFill>
                  <a:schemeClr val="tx1"/>
                </a:solidFill>
              </a:rPr>
              <a:t>Етобаев</a:t>
            </a:r>
            <a:r>
              <a:rPr lang="ru-RU" sz="2400" dirty="0">
                <a:solidFill>
                  <a:schemeClr val="tx1"/>
                </a:solidFill>
              </a:rPr>
              <a:t>, бурят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932040" y="6044152"/>
            <a:ext cx="3362062" cy="621792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Израиль </a:t>
            </a:r>
            <a:r>
              <a:rPr lang="ru-RU" sz="2400" dirty="0" err="1">
                <a:solidFill>
                  <a:schemeClr val="tx1"/>
                </a:solidFill>
              </a:rPr>
              <a:t>Фисанович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еврей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3"/>
            <a:ext cx="432048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93" y="116632"/>
            <a:ext cx="424847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116632"/>
            <a:ext cx="717837" cy="14153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794" y="167491"/>
            <a:ext cx="717837" cy="13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1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1"/>
            <a:ext cx="4176465" cy="597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3416"/>
            <a:ext cx="4069481" cy="594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441" y="260648"/>
            <a:ext cx="859611" cy="16948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0671" y="260647"/>
            <a:ext cx="859611" cy="1694835"/>
          </a:xfrm>
          <a:prstGeom prst="rect">
            <a:avLst/>
          </a:prstGeom>
        </p:spPr>
      </p:pic>
      <p:sp>
        <p:nvSpPr>
          <p:cNvPr id="7" name="Текст 1"/>
          <p:cNvSpPr>
            <a:spLocks noGrp="1"/>
          </p:cNvSpPr>
          <p:nvPr>
            <p:ph type="body" idx="1"/>
          </p:nvPr>
        </p:nvSpPr>
        <p:spPr>
          <a:xfrm>
            <a:off x="1435033" y="6331623"/>
            <a:ext cx="3364992" cy="62179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узбек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0237" y="609329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грузин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3434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339752" y="5949280"/>
            <a:ext cx="3691403" cy="621792"/>
          </a:xfrm>
        </p:spPr>
        <p:txBody>
          <a:bodyPr/>
          <a:lstStyle/>
          <a:p>
            <a:r>
              <a:rPr lang="ru-RU" sz="2400" dirty="0" err="1" smtClean="0">
                <a:solidFill>
                  <a:schemeClr val="tx1"/>
                </a:solidFill>
              </a:rPr>
              <a:t>Мамутов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Косан</a:t>
            </a:r>
            <a:r>
              <a:rPr lang="ru-RU" sz="2400" dirty="0" smtClean="0">
                <a:solidFill>
                  <a:schemeClr val="tx1"/>
                </a:solidFill>
              </a:rPr>
              <a:t>,  </a:t>
            </a:r>
            <a:r>
              <a:rPr lang="ru-RU" sz="2400" dirty="0">
                <a:solidFill>
                  <a:schemeClr val="tx1"/>
                </a:solidFill>
              </a:rPr>
              <a:t>казах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01781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86053"/>
            <a:ext cx="721816" cy="155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60648"/>
            <a:ext cx="3882355" cy="64087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259601" cy="648072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«Молодая гвардия»</a:t>
            </a:r>
            <a:endParaRPr lang="ru-RU" sz="4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8228" y="260648"/>
            <a:ext cx="4748996" cy="6264696"/>
          </a:xfrm>
        </p:spPr>
        <p:txBody>
          <a:bodyPr>
            <a:no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Подпольная </a:t>
            </a:r>
            <a:r>
              <a:rPr lang="ru-RU" sz="2000" dirty="0"/>
              <a:t>антифашистская комсомольская организация юношей и девушек, действовавшая в годы Великой Отечественной войны (с сентября 1942 года по январь 1943 </a:t>
            </a:r>
            <a:r>
              <a:rPr lang="ru-RU" sz="2000" dirty="0" smtClean="0"/>
              <a:t>года) в </a:t>
            </a:r>
            <a:r>
              <a:rPr lang="ru-RU" sz="2000" dirty="0"/>
              <a:t>городе Краснодоне </a:t>
            </a:r>
            <a:r>
              <a:rPr lang="ru-RU" sz="2000" dirty="0" err="1"/>
              <a:t>Ворошиловградской</a:t>
            </a:r>
            <a:r>
              <a:rPr lang="ru-RU" sz="2000" dirty="0"/>
              <a:t> области Украинской ССР</a:t>
            </a:r>
            <a:r>
              <a:rPr lang="ru-RU" sz="2000" dirty="0" smtClean="0"/>
              <a:t>. Организация </a:t>
            </a:r>
            <a:r>
              <a:rPr lang="ru-RU" sz="2000" dirty="0"/>
              <a:t>была создана вскоре после начала оккупации города Краснодона войсками нацистской Германии, начавшейся 20 июля 1942 года. «Молодая гвардия» насчитывала около ста десяти участников — юношей и девушек. Самому младшему участнику подполья было четырнадцать лет</a:t>
            </a:r>
            <a:r>
              <a:rPr lang="ru-RU" sz="2000" dirty="0" smtClean="0"/>
              <a:t>. Участников </a:t>
            </a:r>
            <a:r>
              <a:rPr lang="ru-RU" sz="2000" dirty="0"/>
              <a:t>организации называют молодогвардейцы.</a:t>
            </a:r>
          </a:p>
        </p:txBody>
      </p:sp>
    </p:spTree>
    <p:extLst>
      <p:ext uri="{BB962C8B-B14F-4D97-AF65-F5344CB8AC3E}">
        <p14:creationId xmlns:p14="http://schemas.microsoft.com/office/powerpoint/2010/main" val="662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4546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58" y="5589240"/>
            <a:ext cx="8213402" cy="1142021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Музей </a:t>
            </a:r>
            <a:r>
              <a:rPr lang="ru-RU" sz="2000" b="1" dirty="0"/>
              <a:t>в городе Краснодоне Луганской области, посвящённый героям-молодогвардейцам, участникам подпольной молодёжной комсомольской организации «Молодая гвардия</a:t>
            </a:r>
            <a:r>
              <a:rPr lang="ru-RU" sz="2000" b="1" dirty="0" smtClean="0"/>
              <a:t>».</a:t>
            </a:r>
            <a:endParaRPr lang="ru-RU" sz="2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88" y="548680"/>
            <a:ext cx="3907730" cy="4896544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5948" y="2852936"/>
            <a:ext cx="4812635" cy="290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5949" y="73035"/>
            <a:ext cx="4812635" cy="267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85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692696"/>
            <a:ext cx="3541808" cy="64138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Шевцова Любовь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581828" cy="64807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89332" y="1955593"/>
            <a:ext cx="4391096" cy="4045587"/>
          </a:xfrm>
        </p:spPr>
        <p:txBody>
          <a:bodyPr>
            <a:no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Комсомолка</a:t>
            </a:r>
            <a:r>
              <a:rPr lang="ru-RU" sz="2400" dirty="0"/>
              <a:t>, активная участница, член штаба подпольной антифашистской организации «Молодая гвардия», действовавшей на территории города Краснодон и </a:t>
            </a:r>
            <a:r>
              <a:rPr lang="ru-RU" sz="2400" dirty="0" err="1"/>
              <a:t>Ворошиловградской</a:t>
            </a:r>
            <a:r>
              <a:rPr lang="ru-RU" sz="2400" dirty="0"/>
              <a:t> (ныне Луганской) области. Герой Советского Союза (1943).</a:t>
            </a:r>
          </a:p>
        </p:txBody>
      </p:sp>
    </p:spTree>
    <p:extLst>
      <p:ext uri="{BB962C8B-B14F-4D97-AF65-F5344CB8AC3E}">
        <p14:creationId xmlns:p14="http://schemas.microsoft.com/office/powerpoint/2010/main" val="236724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37108"/>
            <a:ext cx="3599008" cy="1131052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Туркенич</a:t>
            </a:r>
            <a:r>
              <a:rPr lang="ru-RU" sz="3200" dirty="0" smtClean="0"/>
              <a:t> </a:t>
            </a:r>
            <a:r>
              <a:rPr lang="ru-RU" sz="3200" dirty="0"/>
              <a:t>Иван Васильевич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4032448" cy="652534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1484784"/>
            <a:ext cx="4176464" cy="4405627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/>
              <a:t> </a:t>
            </a:r>
            <a:r>
              <a:rPr lang="ru-RU" sz="2400" dirty="0" smtClean="0"/>
              <a:t>Командир </a:t>
            </a:r>
            <a:r>
              <a:rPr lang="ru-RU" sz="2400" dirty="0"/>
              <a:t>и начальник боевого </a:t>
            </a:r>
            <a:r>
              <a:rPr lang="ru-RU" sz="2400" dirty="0" smtClean="0"/>
              <a:t>штаба </a:t>
            </a:r>
            <a:r>
              <a:rPr lang="ru-RU" sz="2400" dirty="0"/>
              <a:t>подпольной антифашистской комсомольской организации «Молодая гвардия», действовавшей в 1942—1943 годах в оккупированном гитлеровскими войсками городе Краснодоне </a:t>
            </a:r>
            <a:r>
              <a:rPr lang="ru-RU" sz="2400" dirty="0" err="1"/>
              <a:t>Ворошиловградской</a:t>
            </a:r>
            <a:r>
              <a:rPr lang="ru-RU" sz="2400" dirty="0"/>
              <a:t> области Украинской ССР во время Великой Отечественной войны. Герой Советского Союза (посмертно, 1990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456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2950936" cy="1145441"/>
          </a:xfrm>
        </p:spPr>
        <p:txBody>
          <a:bodyPr/>
          <a:lstStyle/>
          <a:p>
            <a:r>
              <a:rPr lang="ru-RU" dirty="0" smtClean="0"/>
              <a:t>Кошевой </a:t>
            </a:r>
            <a:r>
              <a:rPr lang="ru-RU" dirty="0"/>
              <a:t>Олег Васильевич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176463" cy="64087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55976" y="1700808"/>
            <a:ext cx="4536504" cy="475252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Участник</a:t>
            </a:r>
            <a:r>
              <a:rPr lang="ru-RU" sz="2400" dirty="0"/>
              <a:t>, один из организаторов подпольной антифашистской комсомольской организации «Молодая гвардия», действовавшей в 1942—1943 годах в оккупированном гитлеровскими войсками городе Краснодоне </a:t>
            </a:r>
            <a:r>
              <a:rPr lang="ru-RU" sz="2400" dirty="0" err="1"/>
              <a:t>Ворошиловградской</a:t>
            </a:r>
            <a:r>
              <a:rPr lang="ru-RU" sz="2400" dirty="0"/>
              <a:t> области Украинской ССР во время Великой Отечественной войны. Герой Советского Союза (1943 год, посмертно).</a:t>
            </a:r>
          </a:p>
        </p:txBody>
      </p:sp>
    </p:spTree>
    <p:extLst>
      <p:ext uri="{BB962C8B-B14F-4D97-AF65-F5344CB8AC3E}">
        <p14:creationId xmlns:p14="http://schemas.microsoft.com/office/powerpoint/2010/main" val="28284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36192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92088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Деятельность «Молодой гвардии»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476672"/>
            <a:ext cx="9036496" cy="5904656"/>
          </a:xfrm>
        </p:spPr>
        <p:txBody>
          <a:bodyPr>
            <a:noAutofit/>
          </a:bodyPr>
          <a:lstStyle/>
          <a:p>
            <a:r>
              <a:rPr lang="ru-RU" sz="2400" dirty="0"/>
              <a:t>За весь период своей деятельности организация «Молодая гвардия» выпустила и распространила в городе Краснодоне более пяти тысяч антифашистских листовок с данными о реальном положении дел на фронте и призывами к населению подниматься на беспощадную борьбу с немецкими оккупантами.</a:t>
            </a:r>
          </a:p>
          <a:p>
            <a:r>
              <a:rPr lang="ru-RU" sz="2400" dirty="0" smtClean="0"/>
              <a:t>Наряду </a:t>
            </a:r>
            <a:r>
              <a:rPr lang="ru-RU" sz="2400" dirty="0"/>
              <a:t>с подпольщиками-коммунистами, члены организации участвовали в проведении диверсий в электромеханических мастерских города.</a:t>
            </a:r>
          </a:p>
          <a:p>
            <a:r>
              <a:rPr lang="ru-RU" sz="2400" dirty="0" smtClean="0"/>
              <a:t>В </a:t>
            </a:r>
            <a:r>
              <a:rPr lang="ru-RU" sz="2400" dirty="0"/>
              <a:t>ночь на 7 ноября 1942 года, в канун 25-й годовщины Великой Октябрьской социалистической революции, молодогвардейцы водрузили восемь красных флагов на самых высоких зданиях в городе Краснодоне и прилегающих к нему посёлках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434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12845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ночь с 5 на 6 декабря 1942 года, в День Конституции СССР, молодогвардейцы устроили поджог здания немецкой биржи труда (народ окрестил её «чёрной биржей»), где хранились списки людей (с адресами и заполненными рабочими карточками), предназначенных к угону на принудительные работы в нацистскую Германию, тем самым около двух тысяч юношей и девушек из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Краснодонского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были спасены от насильственного вывоза.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Молодогвардейцы готовились также устроить вооружённое восстание в Краснодоне, чтобы разбить немецкий гарнизон и присоединиться к наступающим частям Красной армии. Однако, незадолго до планируемого восстания организация была раскрыта.</a:t>
            </a:r>
          </a:p>
        </p:txBody>
      </p:sp>
    </p:spTree>
    <p:extLst>
      <p:ext uri="{BB962C8B-B14F-4D97-AF65-F5344CB8AC3E}">
        <p14:creationId xmlns:p14="http://schemas.microsoft.com/office/powerpoint/2010/main" val="38247400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1283"/>
            <a:ext cx="73152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Предатель.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96752"/>
            <a:ext cx="9144000" cy="5544616"/>
          </a:xfrm>
        </p:spPr>
        <p:txBody>
          <a:bodyPr>
            <a:noAutofit/>
          </a:bodyPr>
          <a:lstStyle/>
          <a:p>
            <a:r>
              <a:rPr lang="ru-RU" dirty="0"/>
              <a:t>До 1959 года считалось, что молодогвардейцев эсэсовцам выдал комиссар «Молодой гвардии» Виктор </a:t>
            </a:r>
            <a:r>
              <a:rPr lang="ru-RU" dirty="0" err="1"/>
              <a:t>Третьякевич</a:t>
            </a:r>
            <a:r>
              <a:rPr lang="ru-RU" dirty="0"/>
              <a:t>, на которого в ходе судебного процесса 1943 года указал бывший следователь оккупационной полиции Михаил </a:t>
            </a:r>
            <a:r>
              <a:rPr lang="ru-RU" dirty="0" err="1"/>
              <a:t>Емельянович</a:t>
            </a:r>
            <a:r>
              <a:rPr lang="ru-RU" dirty="0"/>
              <a:t> Кулешов, заявив, что Виктор не выдержал пыток. Однако, в 1959 году во время судебного процесса над признанным в измене Родине Василием </a:t>
            </a:r>
            <a:r>
              <a:rPr lang="ru-RU" dirty="0" err="1"/>
              <a:t>Подтынным</a:t>
            </a:r>
            <a:r>
              <a:rPr lang="ru-RU" dirty="0"/>
              <a:t>, служившим заместителем начальника </a:t>
            </a:r>
            <a:r>
              <a:rPr lang="ru-RU" dirty="0" err="1"/>
              <a:t>краснодонской</a:t>
            </a:r>
            <a:r>
              <a:rPr lang="ru-RU" dirty="0"/>
              <a:t> городской полиции в 1942—1943 годах и на протяжении шестнадцати лет скрывавшимся под чужим </a:t>
            </a:r>
            <a:r>
              <a:rPr lang="ru-RU" dirty="0" smtClean="0"/>
              <a:t>именем. </a:t>
            </a:r>
            <a:r>
              <a:rPr lang="ru-RU" dirty="0"/>
              <a:t>Созданная после процесса специальная государственная комиссия установила, что Виктор </a:t>
            </a:r>
            <a:r>
              <a:rPr lang="ru-RU" dirty="0" err="1"/>
              <a:t>Третьякевич</a:t>
            </a:r>
            <a:r>
              <a:rPr lang="ru-RU" dirty="0"/>
              <a:t> стал жертвой умышленного оговора, а реальным предателем был установлен один из членов организации Геннадий </a:t>
            </a:r>
            <a:r>
              <a:rPr lang="ru-RU" dirty="0" err="1"/>
              <a:t>Почепцов</a:t>
            </a:r>
            <a:r>
              <a:rPr lang="ru-RU" dirty="0"/>
              <a:t>, который 2 января 1943 года по совету своего отчима Василия Григорьевича Громова, начальника шахты № 1-бис и тайного агента полиции Краснодона, сделал оккупационным властям соответствующий донос и назвал имена всех известных ему членов «Молодой гвардии».</a:t>
            </a:r>
          </a:p>
          <a:p>
            <a:r>
              <a:rPr lang="ru-RU" dirty="0" smtClean="0"/>
              <a:t>После </a:t>
            </a:r>
            <a:r>
              <a:rPr lang="ru-RU" dirty="0"/>
              <a:t>освобождения Красной армией Краснодона, </a:t>
            </a:r>
            <a:r>
              <a:rPr lang="ru-RU" dirty="0" err="1"/>
              <a:t>Почепцов</a:t>
            </a:r>
            <a:r>
              <a:rPr lang="ru-RU" dirty="0"/>
              <a:t>, Громов и Кулешов были признаны изменниками Родины и по приговору военного трибунала СССР 19 сентября 1943 года расстреляны.</a:t>
            </a:r>
          </a:p>
        </p:txBody>
      </p:sp>
    </p:spTree>
    <p:extLst>
      <p:ext uri="{BB962C8B-B14F-4D97-AF65-F5344CB8AC3E}">
        <p14:creationId xmlns:p14="http://schemas.microsoft.com/office/powerpoint/2010/main" val="16732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18130169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548680"/>
            <a:ext cx="3599008" cy="113105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Громова </a:t>
            </a:r>
            <a:r>
              <a:rPr lang="ru-RU" sz="3200" dirty="0"/>
              <a:t>Ульяна Матвеевна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64704"/>
            <a:ext cx="3624836" cy="549955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55976" y="1700808"/>
            <a:ext cx="4788024" cy="4405627"/>
          </a:xfrm>
        </p:spPr>
        <p:txBody>
          <a:bodyPr>
            <a:noAutofit/>
          </a:bodyPr>
          <a:lstStyle/>
          <a:p>
            <a:r>
              <a:rPr lang="ru-RU" sz="2400" dirty="0" smtClean="0"/>
              <a:t>Член </a:t>
            </a:r>
            <a:r>
              <a:rPr lang="ru-RU" sz="2400" dirty="0"/>
              <a:t>штаба подпольной антифашистской комсомольской организации «Молодая гвардия», действовавшей в 1942—1943 годах в оккупированном гитлеровскими войсками городе Краснодоне </a:t>
            </a:r>
            <a:r>
              <a:rPr lang="ru-RU" sz="2400" dirty="0" err="1"/>
              <a:t>Ворошиловградской</a:t>
            </a:r>
            <a:r>
              <a:rPr lang="ru-RU" sz="2400" dirty="0"/>
              <a:t> области Украинской ССР во время Великой Отечественной войны. Герой Советского Союза (1943 год, посмертно).</a:t>
            </a:r>
          </a:p>
        </p:txBody>
      </p:sp>
    </p:spTree>
    <p:extLst>
      <p:ext uri="{BB962C8B-B14F-4D97-AF65-F5344CB8AC3E}">
        <p14:creationId xmlns:p14="http://schemas.microsoft.com/office/powerpoint/2010/main" val="42685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208"/>
          </a:xfrm>
        </p:spPr>
      </p:pic>
    </p:spTree>
    <p:extLst>
      <p:ext uri="{BB962C8B-B14F-4D97-AF65-F5344CB8AC3E}">
        <p14:creationId xmlns:p14="http://schemas.microsoft.com/office/powerpoint/2010/main" val="362516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3948" y="358559"/>
            <a:ext cx="6426148" cy="11540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b="1" dirty="0" smtClean="0"/>
              <a:t>Награждены посмертно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9144000" cy="403244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304" y="77857"/>
            <a:ext cx="1122512" cy="210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5249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480720" cy="57606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RelaxedModerately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Саласпилсский</a:t>
            </a:r>
            <a:r>
              <a:rPr lang="ru-RU" sz="3200" b="1" dirty="0" smtClean="0"/>
              <a:t> концлагерь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179512" y="1412776"/>
            <a:ext cx="5112568" cy="52565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12" y="1196752"/>
            <a:ext cx="8849655" cy="5256584"/>
          </a:xfrm>
          <a:prstGeom prst="rect">
            <a:avLst/>
          </a:prstGeom>
          <a:scene3d>
            <a:camera prst="perspectiveRigh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0063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545633"/>
            <a:ext cx="8355537" cy="3312367"/>
          </a:xfrm>
        </p:spPr>
        <p:txBody>
          <a:bodyPr>
            <a:noAutofit/>
          </a:bodyPr>
          <a:lstStyle/>
          <a:p>
            <a:r>
              <a:rPr lang="ru-RU" sz="1500" dirty="0" smtClean="0">
                <a:solidFill>
                  <a:schemeClr val="tx1"/>
                </a:solidFill>
              </a:rPr>
              <a:t/>
            </a:r>
            <a:br>
              <a:rPr lang="ru-RU" sz="1500" dirty="0" smtClean="0">
                <a:solidFill>
                  <a:schemeClr val="tx1"/>
                </a:solidFill>
              </a:rPr>
            </a:br>
            <a:r>
              <a:rPr lang="ru-RU" sz="1500" dirty="0">
                <a:solidFill>
                  <a:schemeClr val="tx1"/>
                </a:solidFill>
              </a:rPr>
              <a:t/>
            </a:r>
            <a:br>
              <a:rPr lang="ru-RU" sz="1500" dirty="0">
                <a:solidFill>
                  <a:schemeClr val="tx1"/>
                </a:solidFill>
              </a:rPr>
            </a:br>
            <a:endParaRPr lang="ru-RU" sz="15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0685" y="3545633"/>
            <a:ext cx="4387764" cy="3132349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5" r="10865"/>
          <a:stretch/>
        </p:blipFill>
        <p:spPr>
          <a:xfrm>
            <a:off x="323528" y="404664"/>
            <a:ext cx="4240096" cy="6120680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7241"/>
            <a:ext cx="5031112" cy="3528392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3969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32657"/>
            <a:ext cx="4176464" cy="630044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998862"/>
            <a:ext cx="5933534" cy="4968035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966"/>
            <a:ext cx="5472608" cy="4896544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694" y="4920805"/>
            <a:ext cx="2813298" cy="1949202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59854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509712"/>
            <a:ext cx="5715000" cy="38385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3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47"/>
            <a:ext cx="4572000" cy="2857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1" b="11835"/>
          <a:stretch/>
        </p:blipFill>
        <p:spPr>
          <a:xfrm>
            <a:off x="5796136" y="3429000"/>
            <a:ext cx="3175923" cy="33100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0968"/>
            <a:ext cx="5220072" cy="3598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347"/>
            <a:ext cx="3096344" cy="388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2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2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492896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71 год тишины…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9" y="476672"/>
            <a:ext cx="2696345" cy="2724110"/>
          </a:xfrm>
          <a:prstGeom prst="rect">
            <a:avLst/>
          </a:prstGeom>
          <a:ln w="28575">
            <a:solidFill>
              <a:srgbClr val="FF0000"/>
            </a:solidFill>
          </a:ln>
          <a:scene3d>
            <a:camera prst="perspectiveContrastingRightFacing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106" y="0"/>
            <a:ext cx="2913013" cy="2868053"/>
          </a:xfrm>
          <a:prstGeom prst="rect">
            <a:avLst/>
          </a:prstGeom>
          <a:ln w="28575">
            <a:solidFill>
              <a:srgbClr val="FF0000"/>
            </a:solidFill>
          </a:ln>
          <a:scene3d>
            <a:camera prst="perspectiveRelaxed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8641"/>
            <a:ext cx="2733675" cy="2679412"/>
          </a:xfrm>
          <a:prstGeom prst="rect">
            <a:avLst/>
          </a:prstGeom>
          <a:ln w="28575">
            <a:solidFill>
              <a:srgbClr val="FF0000"/>
            </a:solidFill>
          </a:ln>
          <a:scene3d>
            <a:camera prst="perspectiveContrastingLeftFacing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9" y="3574124"/>
            <a:ext cx="3076575" cy="2620306"/>
          </a:xfrm>
          <a:prstGeom prst="rect">
            <a:avLst/>
          </a:prstGeom>
          <a:ln w="28575">
            <a:solidFill>
              <a:srgbClr val="FF0000"/>
            </a:solidFill>
          </a:ln>
          <a:scene3d>
            <a:camera prst="perspectiveContrastingRightFacing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30" y="3941304"/>
            <a:ext cx="3076575" cy="2047875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353" y="3559986"/>
            <a:ext cx="3495331" cy="2782235"/>
          </a:xfrm>
          <a:prstGeom prst="rect">
            <a:avLst/>
          </a:prstGeom>
          <a:ln w="28575">
            <a:solidFill>
              <a:srgbClr val="FF0000"/>
            </a:solidFill>
          </a:ln>
          <a:scene3d>
            <a:camera prst="perspectiveContrasting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7792958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76437"/>
            <a:ext cx="7848872" cy="4548907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67544" y="0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63427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Гордимся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1075722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Чтим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284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16" y="0"/>
            <a:ext cx="9171816" cy="6858000"/>
          </a:xfrm>
        </p:spPr>
      </p:pic>
    </p:spTree>
    <p:extLst>
      <p:ext uri="{BB962C8B-B14F-4D97-AF65-F5344CB8AC3E}">
        <p14:creationId xmlns:p14="http://schemas.microsoft.com/office/powerpoint/2010/main" val="22210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5" y="0"/>
            <a:ext cx="9154246" cy="6858000"/>
          </a:xfrm>
        </p:spPr>
      </p:pic>
    </p:spTree>
    <p:extLst>
      <p:ext uri="{BB962C8B-B14F-4D97-AF65-F5344CB8AC3E}">
        <p14:creationId xmlns:p14="http://schemas.microsoft.com/office/powerpoint/2010/main" val="4253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892</TotalTime>
  <Words>1141</Words>
  <Application>Microsoft Office PowerPoint</Application>
  <PresentationFormat>Экран (4:3)</PresentationFormat>
  <Paragraphs>92</Paragraphs>
  <Slides>78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84" baseType="lpstr">
      <vt:lpstr>Aharoni</vt:lpstr>
      <vt:lpstr>Arial</vt:lpstr>
      <vt:lpstr>Calibri</vt:lpstr>
      <vt:lpstr>Times New Roman</vt:lpstr>
      <vt:lpstr>Wingdings</vt:lpstr>
      <vt:lpstr>Перспектива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Отто фон Бисмарк</vt:lpstr>
      <vt:lpstr>Презентация PowerPoint</vt:lpstr>
      <vt:lpstr>Презентация PowerPoint</vt:lpstr>
      <vt:lpstr>Презентация PowerPoint</vt:lpstr>
      <vt:lpstr>Карбышев  Дмитрий Михайлович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Глыба из льда все растет на морозе, Сердце закончило бить. Но не смогли пытки, угрозы, Русскую душу сломить.  Нет, не понять Европе Россию, И никогда не сломать. Чуждо для них слово такое -  Любимая Родина-Мать.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Муса Джалиль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августе 1943 года гестапо арестовало Джалиля и большинство членов его подпольной группы за несколько дней до тщательно подготавливаемого восстания военнопленных. За участие в подпольной организации Муса Джалиль был казнён на гильотине 25 августа 1944 года в тюрьме Плётцензее в Берлине.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«Молодая гвардия»</vt:lpstr>
      <vt:lpstr>Музей в городе Краснодоне Луганской области, посвящённый героям-молодогвардейцам, участникам подпольной молодёжной комсомольской организации «Молодая гвардия».</vt:lpstr>
      <vt:lpstr>Шевцова Любовь</vt:lpstr>
      <vt:lpstr>Туркенич Иван Васильевич</vt:lpstr>
      <vt:lpstr>Кошевой Олег Васильевич</vt:lpstr>
      <vt:lpstr>Презентация PowerPoint</vt:lpstr>
      <vt:lpstr>Деятельность «Молодой гвардии»</vt:lpstr>
      <vt:lpstr>Презентация PowerPoint</vt:lpstr>
      <vt:lpstr>Предатель.</vt:lpstr>
      <vt:lpstr>Презентация PowerPoint</vt:lpstr>
      <vt:lpstr>Громова Ульяна Матвеевна</vt:lpstr>
      <vt:lpstr>  Награждены посмертно.</vt:lpstr>
      <vt:lpstr>Саласпилсский концлагерь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Саласпилсский концлагерь</dc:title>
  <dc:creator>paslive626@gmail.com</dc:creator>
  <cp:lastModifiedBy>On</cp:lastModifiedBy>
  <cp:revision>54</cp:revision>
  <dcterms:created xsi:type="dcterms:W3CDTF">2016-05-03T12:41:06Z</dcterms:created>
  <dcterms:modified xsi:type="dcterms:W3CDTF">2016-05-08T16:25:02Z</dcterms:modified>
</cp:coreProperties>
</file>